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Open Sans Extra Bold" charset="1" panose="020B0906030804020204"/>
      <p:regular r:id="rId22"/>
    </p:embeddedFont>
    <p:embeddedFont>
      <p:font typeface="Poppins" charset="1" panose="000005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97502" y="5590237"/>
            <a:ext cx="14099416" cy="1409941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747857" y="1551130"/>
            <a:ext cx="8631021" cy="6455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19"/>
              </a:lnSpc>
            </a:pPr>
            <a:r>
              <a:rPr lang="en-US" sz="9156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Pakistan’s </a:t>
            </a:r>
          </a:p>
          <a:p>
            <a:pPr algn="l">
              <a:lnSpc>
                <a:spcPts val="12819"/>
              </a:lnSpc>
              <a:spcBef>
                <a:spcPct val="0"/>
              </a:spcBef>
            </a:pPr>
            <a:r>
              <a:rPr lang="en-US" sz="9156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E-commerce Orders Insights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6420234" y="-1717598"/>
            <a:ext cx="3735531" cy="3735531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47857" y="-643475"/>
            <a:ext cx="1286950" cy="128695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1929195" y="8389571"/>
            <a:ext cx="3735531" cy="373553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8757394" y="7522582"/>
            <a:ext cx="8779632" cy="1733977"/>
          </a:xfrm>
          <a:custGeom>
            <a:avLst/>
            <a:gdLst/>
            <a:ahLst/>
            <a:cxnLst/>
            <a:rect r="r" b="b" t="t" l="l"/>
            <a:pathLst>
              <a:path h="1733977" w="8779632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8971104" y="2276212"/>
            <a:ext cx="9146584" cy="5246370"/>
            <a:chOff x="0" y="0"/>
            <a:chExt cx="7981950" cy="457835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3"/>
              <a:stretch>
                <a:fillRect l="0" t="-3228" r="0" b="-3228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61578" y="452836"/>
            <a:ext cx="14488224" cy="8805464"/>
          </a:xfrm>
          <a:custGeom>
            <a:avLst/>
            <a:gdLst/>
            <a:ahLst/>
            <a:cxnLst/>
            <a:rect r="r" b="b" t="t" l="l"/>
            <a:pathLst>
              <a:path h="8805464" w="14488224">
                <a:moveTo>
                  <a:pt x="0" y="0"/>
                </a:moveTo>
                <a:lnTo>
                  <a:pt x="14488224" y="0"/>
                </a:lnTo>
                <a:lnTo>
                  <a:pt x="14488224" y="8805464"/>
                </a:lnTo>
                <a:lnTo>
                  <a:pt x="0" y="88054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53146" y="625146"/>
            <a:ext cx="10756130" cy="8252427"/>
          </a:xfrm>
          <a:custGeom>
            <a:avLst/>
            <a:gdLst/>
            <a:ahLst/>
            <a:cxnLst/>
            <a:rect r="r" b="b" t="t" l="l"/>
            <a:pathLst>
              <a:path h="8252427" w="10756130">
                <a:moveTo>
                  <a:pt x="0" y="0"/>
                </a:moveTo>
                <a:lnTo>
                  <a:pt x="10756130" y="0"/>
                </a:lnTo>
                <a:lnTo>
                  <a:pt x="10756130" y="8252428"/>
                </a:lnTo>
                <a:lnTo>
                  <a:pt x="0" y="82524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27225" y="265291"/>
            <a:ext cx="14775936" cy="9038353"/>
          </a:xfrm>
          <a:custGeom>
            <a:avLst/>
            <a:gdLst/>
            <a:ahLst/>
            <a:cxnLst/>
            <a:rect r="r" b="b" t="t" l="l"/>
            <a:pathLst>
              <a:path h="9038353" w="14775936">
                <a:moveTo>
                  <a:pt x="0" y="0"/>
                </a:moveTo>
                <a:lnTo>
                  <a:pt x="14775936" y="0"/>
                </a:lnTo>
                <a:lnTo>
                  <a:pt x="14775936" y="9038353"/>
                </a:lnTo>
                <a:lnTo>
                  <a:pt x="0" y="90383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76790" y="274451"/>
            <a:ext cx="14334421" cy="10012549"/>
          </a:xfrm>
          <a:custGeom>
            <a:avLst/>
            <a:gdLst/>
            <a:ahLst/>
            <a:cxnLst/>
            <a:rect r="r" b="b" t="t" l="l"/>
            <a:pathLst>
              <a:path h="10012549" w="14334421">
                <a:moveTo>
                  <a:pt x="0" y="0"/>
                </a:moveTo>
                <a:lnTo>
                  <a:pt x="14334420" y="0"/>
                </a:lnTo>
                <a:lnTo>
                  <a:pt x="14334420" y="10012549"/>
                </a:lnTo>
                <a:lnTo>
                  <a:pt x="0" y="100125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16262" y="315605"/>
            <a:ext cx="14136122" cy="9226881"/>
          </a:xfrm>
          <a:custGeom>
            <a:avLst/>
            <a:gdLst/>
            <a:ahLst/>
            <a:cxnLst/>
            <a:rect r="r" b="b" t="t" l="l"/>
            <a:pathLst>
              <a:path h="9226881" w="14136122">
                <a:moveTo>
                  <a:pt x="0" y="0"/>
                </a:moveTo>
                <a:lnTo>
                  <a:pt x="14136122" y="0"/>
                </a:lnTo>
                <a:lnTo>
                  <a:pt x="14136122" y="9226881"/>
                </a:lnTo>
                <a:lnTo>
                  <a:pt x="0" y="92268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532179" y="214469"/>
            <a:ext cx="9223642" cy="9483025"/>
          </a:xfrm>
          <a:custGeom>
            <a:avLst/>
            <a:gdLst/>
            <a:ahLst/>
            <a:cxnLst/>
            <a:rect r="r" b="b" t="t" l="l"/>
            <a:pathLst>
              <a:path h="9483025" w="9223642">
                <a:moveTo>
                  <a:pt x="0" y="0"/>
                </a:moveTo>
                <a:lnTo>
                  <a:pt x="9223642" y="0"/>
                </a:lnTo>
                <a:lnTo>
                  <a:pt x="9223642" y="9483025"/>
                </a:lnTo>
                <a:lnTo>
                  <a:pt x="0" y="94830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6785986"/>
            <a:ext cx="18288000" cy="2472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43"/>
              </a:lnSpc>
            </a:pPr>
            <a:r>
              <a:rPr lang="en-US" sz="2030" spc="-4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Our findings include:</a:t>
            </a:r>
          </a:p>
          <a:p>
            <a:pPr algn="ctr" marL="438491" indent="-219246" lvl="1">
              <a:lnSpc>
                <a:spcPts val="2843"/>
              </a:lnSpc>
              <a:spcBef>
                <a:spcPct val="0"/>
              </a:spcBef>
              <a:buAutoNum type="arabicPeriod" startAt="1"/>
            </a:pPr>
            <a:r>
              <a:rPr lang="en-US" sz="2030" spc="-4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 Mobile &amp; Tablets category has the highest </a:t>
            </a:r>
            <a:r>
              <a:rPr lang="en-US" sz="2030" spc="-4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order volume, indicating strong consumer demand.</a:t>
            </a:r>
          </a:p>
          <a:p>
            <a:pPr algn="ctr" marL="438491" indent="-219246" lvl="1">
              <a:lnSpc>
                <a:spcPts val="2843"/>
              </a:lnSpc>
              <a:spcBef>
                <a:spcPct val="0"/>
              </a:spcBef>
              <a:buAutoNum type="arabicPeriod" startAt="1"/>
            </a:pPr>
            <a:r>
              <a:rPr lang="en-US" sz="2030" spc="-4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 significant portion of orders, 198,078, were marked as canceled, highlighting areas for improvement in customer satisfaction.</a:t>
            </a:r>
          </a:p>
          <a:p>
            <a:pPr algn="ctr" marL="438491" indent="-219246" lvl="1">
              <a:lnSpc>
                <a:spcPts val="2843"/>
              </a:lnSpc>
              <a:spcBef>
                <a:spcPct val="0"/>
              </a:spcBef>
              <a:buAutoNum type="arabicPeriod" startAt="1"/>
            </a:pPr>
            <a:r>
              <a:rPr lang="en-US" sz="2030" spc="-4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 month of November saw the highest sales, attributed to significant discounts and holiday promotions, providing insights for better marketing strategies.</a:t>
            </a:r>
          </a:p>
          <a:p>
            <a:pPr algn="ctr">
              <a:lnSpc>
                <a:spcPts val="2843"/>
              </a:lnSpc>
              <a:spcBef>
                <a:spcPct val="0"/>
              </a:spcBef>
            </a:pPr>
            <a:r>
              <a:rPr lang="en-US" sz="2030" spc="-4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These insights can guide businesses in making data-driven decisions to enhance their operations and better meet customer needs.</a:t>
            </a:r>
          </a:p>
          <a:p>
            <a:pPr algn="ctr">
              <a:lnSpc>
                <a:spcPts val="2843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0" y="2215225"/>
            <a:ext cx="18288000" cy="2119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43"/>
              </a:lnSpc>
              <a:spcBef>
                <a:spcPct val="0"/>
              </a:spcBef>
            </a:pPr>
            <a:r>
              <a:rPr lang="en-US" sz="2030" spc="-4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During this EDA exercise, we have achieved several milest</a:t>
            </a:r>
            <a:r>
              <a:rPr lang="en-US" sz="2030" spc="-4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ones:</a:t>
            </a:r>
          </a:p>
          <a:p>
            <a:pPr algn="ctr" marL="438491" indent="-219246" lvl="1">
              <a:lnSpc>
                <a:spcPts val="2843"/>
              </a:lnSpc>
              <a:spcBef>
                <a:spcPct val="0"/>
              </a:spcBef>
              <a:buFont typeface="Arial"/>
              <a:buChar char="•"/>
            </a:pPr>
            <a:r>
              <a:rPr lang="en-US" sz="2030" spc="-4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We cleaned the dataset by removing null values to ensure accuracy in our analysis.</a:t>
            </a:r>
          </a:p>
          <a:p>
            <a:pPr algn="ctr" marL="438491" indent="-219246" lvl="1">
              <a:lnSpc>
                <a:spcPts val="2843"/>
              </a:lnSpc>
              <a:spcBef>
                <a:spcPct val="0"/>
              </a:spcBef>
              <a:buFont typeface="Arial"/>
              <a:buChar char="•"/>
            </a:pPr>
            <a:r>
              <a:rPr lang="en-US" sz="2030" spc="-4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We renamed the column names for easier comprehension and better organization of the data.</a:t>
            </a:r>
          </a:p>
          <a:p>
            <a:pPr algn="ctr" marL="438491" indent="-219246" lvl="1">
              <a:lnSpc>
                <a:spcPts val="2843"/>
              </a:lnSpc>
              <a:spcBef>
                <a:spcPct val="0"/>
              </a:spcBef>
              <a:buFont typeface="Arial"/>
              <a:buChar char="•"/>
            </a:pPr>
            <a:r>
              <a:rPr lang="en-US" sz="2030" spc="-4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We identified and removed five columns that were completely empty, along with rows that contained nearly half of the empty values, resulting in a refined dataset of 576660 rows and 21 columns.</a:t>
            </a:r>
          </a:p>
          <a:p>
            <a:pPr algn="ctr">
              <a:lnSpc>
                <a:spcPts val="284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5143500"/>
          </a:xfrm>
          <a:custGeom>
            <a:avLst/>
            <a:gdLst/>
            <a:ahLst/>
            <a:cxnLst/>
            <a:rect r="r" b="b" t="t" l="l"/>
            <a:pathLst>
              <a:path h="5143500" w="18288000">
                <a:moveTo>
                  <a:pt x="0" y="0"/>
                </a:moveTo>
                <a:lnTo>
                  <a:pt x="18288000" y="0"/>
                </a:lnTo>
                <a:lnTo>
                  <a:pt x="18288000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2406" r="0" b="-6448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88217" y="9258300"/>
            <a:ext cx="18476217" cy="1028700"/>
            <a:chOff x="0" y="0"/>
            <a:chExt cx="4866164" cy="2709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66164" cy="270933"/>
            </a:xfrm>
            <a:custGeom>
              <a:avLst/>
              <a:gdLst/>
              <a:ahLst/>
              <a:cxnLst/>
              <a:rect r="r" b="b" t="t" l="l"/>
              <a:pathLst>
                <a:path h="270933" w="4866164">
                  <a:moveTo>
                    <a:pt x="0" y="0"/>
                  </a:moveTo>
                  <a:lnTo>
                    <a:pt x="4866164" y="0"/>
                  </a:lnTo>
                  <a:lnTo>
                    <a:pt x="486616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66164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3367558" y="2590556"/>
            <a:ext cx="11552885" cy="5105887"/>
            <a:chOff x="0" y="0"/>
            <a:chExt cx="3042735" cy="134476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042735" cy="1344760"/>
            </a:xfrm>
            <a:custGeom>
              <a:avLst/>
              <a:gdLst/>
              <a:ahLst/>
              <a:cxnLst/>
              <a:rect r="r" b="b" t="t" l="l"/>
              <a:pathLst>
                <a:path h="1344760" w="3042735">
                  <a:moveTo>
                    <a:pt x="0" y="0"/>
                  </a:moveTo>
                  <a:lnTo>
                    <a:pt x="3042735" y="0"/>
                  </a:lnTo>
                  <a:lnTo>
                    <a:pt x="3042735" y="1344760"/>
                  </a:lnTo>
                  <a:lnTo>
                    <a:pt x="0" y="1344760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3042735" cy="13828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6269838" y="2903493"/>
            <a:ext cx="5748323" cy="992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195"/>
              </a:lnSpc>
              <a:spcBef>
                <a:spcPct val="0"/>
              </a:spcBef>
            </a:pPr>
            <a:r>
              <a:rPr lang="en-US" sz="585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Introduction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896755" y="4236467"/>
            <a:ext cx="10494490" cy="2873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8"/>
              </a:lnSpc>
            </a:pPr>
            <a:r>
              <a:rPr lang="en-US" sz="2348" spc="-46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Analyzing trends and patterns in eCommerce orders across Pakistan to provide actionable insights for business decisions</a:t>
            </a:r>
          </a:p>
          <a:p>
            <a:pPr algn="ctr">
              <a:lnSpc>
                <a:spcPts val="3288"/>
              </a:lnSpc>
            </a:pPr>
          </a:p>
          <a:p>
            <a:pPr algn="ctr" marL="507122" indent="-253561" lvl="1">
              <a:lnSpc>
                <a:spcPts val="3288"/>
              </a:lnSpc>
              <a:buFont typeface="Arial"/>
              <a:buChar char="•"/>
            </a:pPr>
            <a:r>
              <a:rPr lang="en-US" sz="2348" spc="-46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best selling categories</a:t>
            </a:r>
          </a:p>
          <a:p>
            <a:pPr algn="ctr" marL="507122" indent="-253561" lvl="1">
              <a:lnSpc>
                <a:spcPts val="3288"/>
              </a:lnSpc>
              <a:buFont typeface="Arial"/>
              <a:buChar char="•"/>
            </a:pPr>
            <a:r>
              <a:rPr lang="en-US" sz="2348" spc="-46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orders frequency in different durations</a:t>
            </a:r>
          </a:p>
          <a:p>
            <a:pPr algn="ctr" marL="507122" indent="-253561" lvl="1">
              <a:lnSpc>
                <a:spcPts val="3288"/>
              </a:lnSpc>
              <a:buFont typeface="Arial"/>
              <a:buChar char="•"/>
            </a:pPr>
            <a:r>
              <a:rPr lang="en-US" sz="2348" spc="-46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correlation in between important variables</a:t>
            </a:r>
          </a:p>
          <a:p>
            <a:pPr algn="ctr">
              <a:lnSpc>
                <a:spcPts val="3288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39603" y="1122782"/>
            <a:ext cx="7019697" cy="10556306"/>
            <a:chOff x="0" y="0"/>
            <a:chExt cx="660400" cy="99311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60400" cy="993118"/>
            </a:xfrm>
            <a:custGeom>
              <a:avLst/>
              <a:gdLst/>
              <a:ahLst/>
              <a:cxnLst/>
              <a:rect r="r" b="b" t="t" l="l"/>
              <a:pathLst>
                <a:path h="993118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32507"/>
                  </a:cubicBezTo>
                  <a:lnTo>
                    <a:pt x="660400" y="993118"/>
                  </a:lnTo>
                  <a:lnTo>
                    <a:pt x="0" y="993118"/>
                  </a:lnTo>
                  <a:lnTo>
                    <a:pt x="0" y="332998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88900"/>
              <a:ext cx="660400" cy="9042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0614313" y="1459818"/>
            <a:ext cx="6270276" cy="6270276"/>
            <a:chOff x="0" y="0"/>
            <a:chExt cx="8916670" cy="891667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8903970" cy="8903970"/>
            </a:xfrm>
            <a:custGeom>
              <a:avLst/>
              <a:gdLst/>
              <a:ahLst/>
              <a:cxnLst/>
              <a:rect r="r" b="b" t="t" l="l"/>
              <a:pathLst>
                <a:path h="8903970" w="8903970">
                  <a:moveTo>
                    <a:pt x="4451350" y="8903970"/>
                  </a:moveTo>
                  <a:cubicBezTo>
                    <a:pt x="1997710" y="8903970"/>
                    <a:pt x="0" y="6906260"/>
                    <a:pt x="0" y="4451350"/>
                  </a:cubicBezTo>
                  <a:cubicBezTo>
                    <a:pt x="0" y="1996440"/>
                    <a:pt x="1997710" y="0"/>
                    <a:pt x="4451350" y="0"/>
                  </a:cubicBezTo>
                  <a:cubicBezTo>
                    <a:pt x="6904990" y="0"/>
                    <a:pt x="8903970" y="1997710"/>
                    <a:pt x="8903970" y="4451350"/>
                  </a:cubicBezTo>
                  <a:cubicBezTo>
                    <a:pt x="8903970" y="6904990"/>
                    <a:pt x="6906260" y="8903970"/>
                    <a:pt x="4451350" y="8903970"/>
                  </a:cubicBezTo>
                  <a:close/>
                  <a:moveTo>
                    <a:pt x="4451350" y="19050"/>
                  </a:moveTo>
                  <a:cubicBezTo>
                    <a:pt x="2007870" y="19050"/>
                    <a:pt x="19050" y="2007870"/>
                    <a:pt x="19050" y="4451350"/>
                  </a:cubicBezTo>
                  <a:cubicBezTo>
                    <a:pt x="19050" y="6894830"/>
                    <a:pt x="2007870" y="8883650"/>
                    <a:pt x="4451350" y="8883650"/>
                  </a:cubicBezTo>
                  <a:cubicBezTo>
                    <a:pt x="6894830" y="8883650"/>
                    <a:pt x="8883650" y="6894830"/>
                    <a:pt x="8883650" y="4451350"/>
                  </a:cubicBezTo>
                  <a:cubicBezTo>
                    <a:pt x="8883650" y="2007870"/>
                    <a:pt x="6896100" y="19050"/>
                    <a:pt x="4451350" y="1905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54940" y="154940"/>
              <a:ext cx="8605520" cy="8605520"/>
            </a:xfrm>
            <a:custGeom>
              <a:avLst/>
              <a:gdLst/>
              <a:ahLst/>
              <a:cxnLst/>
              <a:rect r="r" b="b" t="t" l="l"/>
              <a:pathLst>
                <a:path h="8605520" w="8605520">
                  <a:moveTo>
                    <a:pt x="8605520" y="4302760"/>
                  </a:moveTo>
                  <a:cubicBezTo>
                    <a:pt x="8605520" y="6678930"/>
                    <a:pt x="6678930" y="8605520"/>
                    <a:pt x="4302760" y="8605520"/>
                  </a:cubicBezTo>
                  <a:cubicBezTo>
                    <a:pt x="1926590" y="8605520"/>
                    <a:pt x="0" y="6680200"/>
                    <a:pt x="0" y="4302760"/>
                  </a:cubicBezTo>
                  <a:cubicBezTo>
                    <a:pt x="0" y="1925320"/>
                    <a:pt x="1926590" y="0"/>
                    <a:pt x="4302760" y="0"/>
                  </a:cubicBezTo>
                  <a:cubicBezTo>
                    <a:pt x="6678930" y="0"/>
                    <a:pt x="8605520" y="1926590"/>
                    <a:pt x="8605520" y="4302760"/>
                  </a:cubicBezTo>
                  <a:close/>
                </a:path>
              </a:pathLst>
            </a:custGeom>
            <a:blipFill>
              <a:blip r:embed="rId2"/>
              <a:stretch>
                <a:fillRect l="-25046" t="0" r="-25046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518345" y="2273750"/>
            <a:ext cx="5764347" cy="768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Data Overveiw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47549" y="3314976"/>
            <a:ext cx="8414772" cy="4274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43"/>
              </a:lnSpc>
            </a:pPr>
            <a:r>
              <a:rPr lang="en-US" sz="2030" spc="-4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Dataset: The dataset contains detailed information of half a million e-commerce orders in Pakistan from March 2016 to August 2018. It contains item details, shipping method, payment method like credit card, Easy-Paisa, Jazz-Cash, cash-on-delivery, product categories like fashion, mobile, electronics, appliance etc., date of order, SKU, price, quantity, total and customer ID. This is the most detailed dataset about e-commerce in Pakistan that you can find in the Public domain.</a:t>
            </a:r>
          </a:p>
          <a:p>
            <a:pPr algn="l">
              <a:lnSpc>
                <a:spcPts val="2843"/>
              </a:lnSpc>
            </a:pPr>
            <a:r>
              <a:rPr lang="en-US" sz="2030" spc="-4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Variables: The dataset contains Item ID, Order Status (Completed, Cancelled, Refund), Date of Order, SKU, Price, Quantity, Grand Total, Category, Payment Method and Customer ID.</a:t>
            </a:r>
          </a:p>
          <a:p>
            <a:pPr algn="l" marL="0" indent="0" lvl="0">
              <a:lnSpc>
                <a:spcPts val="284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5410" y="1726718"/>
            <a:ext cx="17702313" cy="6835547"/>
          </a:xfrm>
          <a:custGeom>
            <a:avLst/>
            <a:gdLst/>
            <a:ahLst/>
            <a:cxnLst/>
            <a:rect r="r" b="b" t="t" l="l"/>
            <a:pathLst>
              <a:path h="6835547" w="17702313">
                <a:moveTo>
                  <a:pt x="0" y="0"/>
                </a:moveTo>
                <a:lnTo>
                  <a:pt x="17702313" y="0"/>
                </a:lnTo>
                <a:lnTo>
                  <a:pt x="17702313" y="6835546"/>
                </a:lnTo>
                <a:lnTo>
                  <a:pt x="0" y="68355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238003" y="8290589"/>
            <a:ext cx="7523780" cy="752378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>
                <a:alpha val="9568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724222" y="-4507687"/>
            <a:ext cx="5924489" cy="592448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>
                <a:alpha val="9568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587318" y="640023"/>
            <a:ext cx="14701115" cy="8761270"/>
          </a:xfrm>
          <a:custGeom>
            <a:avLst/>
            <a:gdLst/>
            <a:ahLst/>
            <a:cxnLst/>
            <a:rect r="r" b="b" t="t" l="l"/>
            <a:pathLst>
              <a:path h="8761270" w="14701115">
                <a:moveTo>
                  <a:pt x="0" y="0"/>
                </a:moveTo>
                <a:lnTo>
                  <a:pt x="14701115" y="0"/>
                </a:lnTo>
                <a:lnTo>
                  <a:pt x="14701115" y="8761270"/>
                </a:lnTo>
                <a:lnTo>
                  <a:pt x="0" y="87612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200267" y="5830678"/>
            <a:ext cx="2370352" cy="357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43"/>
              </a:lnSpc>
              <a:spcBef>
                <a:spcPct val="0"/>
              </a:spcBef>
            </a:pPr>
            <a:r>
              <a:rPr lang="en-US" sz="2030" spc="-40" strike="noStrike" u="none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Revenue Growth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200267" y="4776684"/>
            <a:ext cx="2370352" cy="971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902"/>
              </a:lnSpc>
              <a:spcBef>
                <a:spcPct val="0"/>
              </a:spcBef>
            </a:pPr>
            <a:r>
              <a:rPr lang="en-US" b="true" sz="5644" strike="noStrike" u="none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80%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301262" y="5830678"/>
            <a:ext cx="2370352" cy="710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43"/>
              </a:lnSpc>
              <a:spcBef>
                <a:spcPct val="0"/>
              </a:spcBef>
            </a:pPr>
            <a:r>
              <a:rPr lang="en-US" sz="2030" spc="-40" strike="noStrike" u="none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Return on Investment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200267" y="7748439"/>
            <a:ext cx="2370352" cy="710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43"/>
              </a:lnSpc>
              <a:spcBef>
                <a:spcPct val="0"/>
              </a:spcBef>
            </a:pPr>
            <a:r>
              <a:rPr lang="en-US" sz="2030" spc="-40" strike="noStrike" u="none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Customer Acquisition Cost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200267" y="6694445"/>
            <a:ext cx="2370352" cy="971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902"/>
              </a:lnSpc>
              <a:spcBef>
                <a:spcPct val="0"/>
              </a:spcBef>
            </a:pPr>
            <a:r>
              <a:rPr lang="en-US" b="true" sz="5644" strike="noStrike" u="none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20%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301262" y="7748439"/>
            <a:ext cx="2370352" cy="710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43"/>
              </a:lnSpc>
              <a:spcBef>
                <a:spcPct val="0"/>
              </a:spcBef>
            </a:pPr>
            <a:r>
              <a:rPr lang="en-US" sz="2030" spc="-40" strike="noStrike" u="none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Customer Satisfaction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301262" y="6694445"/>
            <a:ext cx="2370352" cy="971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902"/>
              </a:lnSpc>
              <a:spcBef>
                <a:spcPct val="0"/>
              </a:spcBef>
            </a:pPr>
            <a:r>
              <a:rPr lang="en-US" b="true" sz="5644" strike="noStrike" u="none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75%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93422" y="1664714"/>
            <a:ext cx="13002478" cy="6480199"/>
          </a:xfrm>
          <a:custGeom>
            <a:avLst/>
            <a:gdLst/>
            <a:ahLst/>
            <a:cxnLst/>
            <a:rect r="r" b="b" t="t" l="l"/>
            <a:pathLst>
              <a:path h="6480199" w="13002478">
                <a:moveTo>
                  <a:pt x="0" y="0"/>
                </a:moveTo>
                <a:lnTo>
                  <a:pt x="13002478" y="0"/>
                </a:lnTo>
                <a:lnTo>
                  <a:pt x="13002478" y="6480200"/>
                </a:lnTo>
                <a:lnTo>
                  <a:pt x="0" y="6480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46610" y="1915901"/>
            <a:ext cx="12994779" cy="6455199"/>
          </a:xfrm>
          <a:custGeom>
            <a:avLst/>
            <a:gdLst/>
            <a:ahLst/>
            <a:cxnLst/>
            <a:rect r="r" b="b" t="t" l="l"/>
            <a:pathLst>
              <a:path h="6455199" w="12994779">
                <a:moveTo>
                  <a:pt x="0" y="0"/>
                </a:moveTo>
                <a:lnTo>
                  <a:pt x="12994780" y="0"/>
                </a:lnTo>
                <a:lnTo>
                  <a:pt x="12994780" y="6455198"/>
                </a:lnTo>
                <a:lnTo>
                  <a:pt x="0" y="64551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52195" y="1281292"/>
            <a:ext cx="15496410" cy="7681193"/>
          </a:xfrm>
          <a:custGeom>
            <a:avLst/>
            <a:gdLst/>
            <a:ahLst/>
            <a:cxnLst/>
            <a:rect r="r" b="b" t="t" l="l"/>
            <a:pathLst>
              <a:path h="7681193" w="15496410">
                <a:moveTo>
                  <a:pt x="0" y="0"/>
                </a:moveTo>
                <a:lnTo>
                  <a:pt x="15496410" y="0"/>
                </a:lnTo>
                <a:lnTo>
                  <a:pt x="15496410" y="7681193"/>
                </a:lnTo>
                <a:lnTo>
                  <a:pt x="0" y="76811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0564" y="1315893"/>
            <a:ext cx="15406275" cy="7694872"/>
          </a:xfrm>
          <a:custGeom>
            <a:avLst/>
            <a:gdLst/>
            <a:ahLst/>
            <a:cxnLst/>
            <a:rect r="r" b="b" t="t" l="l"/>
            <a:pathLst>
              <a:path h="7694872" w="15406275">
                <a:moveTo>
                  <a:pt x="0" y="0"/>
                </a:moveTo>
                <a:lnTo>
                  <a:pt x="15406275" y="0"/>
                </a:lnTo>
                <a:lnTo>
                  <a:pt x="15406275" y="7694873"/>
                </a:lnTo>
                <a:lnTo>
                  <a:pt x="0" y="76948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DAGWRWNthJs</dc:identifier>
  <dcterms:modified xsi:type="dcterms:W3CDTF">2011-08-01T06:04:30Z</dcterms:modified>
  <cp:revision>1</cp:revision>
  <dc:title>Pakistan’s E commerce Orders Insights</dc:title>
</cp:coreProperties>
</file>

<file path=docProps/thumbnail.jpeg>
</file>